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8" d="100"/>
          <a:sy n="68" d="100"/>
        </p:scale>
        <p:origin x="42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havesh Mehta / OEP-IN" userId="cef9ab2d-78bc-4b3c-bcf4-efb4e81b9f32" providerId="ADAL" clId="{DB1EA794-1D94-44FE-B705-D0C692D8A1A9}"/>
    <pc:docChg chg="custSel modSld">
      <pc:chgData name="Bhavesh Mehta / OEP-IN" userId="cef9ab2d-78bc-4b3c-bcf4-efb4e81b9f32" providerId="ADAL" clId="{DB1EA794-1D94-44FE-B705-D0C692D8A1A9}" dt="2021-10-18T18:48:44.539" v="0" actId="478"/>
      <pc:docMkLst>
        <pc:docMk/>
      </pc:docMkLst>
      <pc:sldChg chg="delSp mod delAnim">
        <pc:chgData name="Bhavesh Mehta / OEP-IN" userId="cef9ab2d-78bc-4b3c-bcf4-efb4e81b9f32" providerId="ADAL" clId="{DB1EA794-1D94-44FE-B705-D0C692D8A1A9}" dt="2021-10-18T18:48:44.539" v="0" actId="478"/>
        <pc:sldMkLst>
          <pc:docMk/>
          <pc:sldMk cId="109857222" sldId="256"/>
        </pc:sldMkLst>
        <pc:picChg chg="del">
          <ac:chgData name="Bhavesh Mehta / OEP-IN" userId="cef9ab2d-78bc-4b3c-bcf4-efb4e81b9f32" providerId="ADAL" clId="{DB1EA794-1D94-44FE-B705-D0C692D8A1A9}" dt="2021-10-18T18:48:44.539" v="0" actId="478"/>
          <ac:picMkLst>
            <pc:docMk/>
            <pc:sldMk cId="109857222" sldId="256"/>
            <ac:picMk id="6" creationId="{97494FBF-8BF9-43D1-B5E3-65C91705E46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52979C86-6F9C-474C-A9D6-654A1A436CF1}"/>
              </a:ext>
            </a:extLst>
          </p:cNvPr>
          <p:cNvSpPr/>
          <p:nvPr/>
        </p:nvSpPr>
        <p:spPr>
          <a:xfrm>
            <a:off x="274045" y="269613"/>
            <a:ext cx="5503320" cy="2436750"/>
          </a:xfrm>
          <a:prstGeom prst="rect">
            <a:avLst/>
          </a:prstGeom>
          <a:solidFill>
            <a:schemeClr val="bg1"/>
          </a:solidFill>
          <a:ln w="6350">
            <a:solidFill>
              <a:srgbClr val="0070C0"/>
            </a:solidFill>
          </a:ln>
          <a:effectLst/>
        </p:spPr>
        <p:txBody>
          <a:bodyPr wrap="square" lIns="1368000" tIns="288000" rIns="0">
            <a:noAutofit/>
          </a:bodyPr>
          <a:lstStyle/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1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Bhavesh Mehta</a:t>
            </a:r>
            <a:endParaRPr lang="en-US" sz="12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Location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Mumbai</a:t>
            </a: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 worked at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Schneider Electric, 7 </a:t>
            </a:r>
            <a:r>
              <a:rPr lang="en-US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9 months</a:t>
            </a: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professional Experience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Over 25 </a:t>
            </a:r>
            <a:r>
              <a:rPr lang="en-US" sz="1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yrs</a:t>
            </a: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Technical + Business Administration</a:t>
            </a: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DOB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21 Oct 1974</a:t>
            </a: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Languages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English, Hindi, Marathi, Gujrati (MT)</a:t>
            </a: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Wife (Home maker), Daughter (B. Tech completed, shall pursue her MS), Golden Retriever</a:t>
            </a:r>
          </a:p>
          <a:p>
            <a:pPr lvl="1" defTabSz="685809">
              <a:spcAft>
                <a:spcPts val="300"/>
              </a:spcAft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47689" lvl="1" indent="-90489" defTabSz="685809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B8D08D5-A104-4988-9248-2D29B7FD41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0698243"/>
              </p:ext>
            </p:extLst>
          </p:nvPr>
        </p:nvGraphicFramePr>
        <p:xfrm>
          <a:off x="274045" y="2893779"/>
          <a:ext cx="5506738" cy="3771190"/>
        </p:xfrm>
        <a:graphic>
          <a:graphicData uri="http://schemas.openxmlformats.org/drawingml/2006/table">
            <a:tbl>
              <a:tblPr firstRow="1" bandRow="1"/>
              <a:tblGrid>
                <a:gridCol w="1329645">
                  <a:extLst>
                    <a:ext uri="{9D8B030D-6E8A-4147-A177-3AD203B41FA5}">
                      <a16:colId xmlns:a16="http://schemas.microsoft.com/office/drawing/2014/main" val="3147136065"/>
                    </a:ext>
                  </a:extLst>
                </a:gridCol>
                <a:gridCol w="4177093">
                  <a:extLst>
                    <a:ext uri="{9D8B030D-6E8A-4147-A177-3AD203B41FA5}">
                      <a16:colId xmlns:a16="http://schemas.microsoft.com/office/drawing/2014/main" val="1056186238"/>
                    </a:ext>
                  </a:extLst>
                </a:gridCol>
              </a:tblGrid>
              <a:tr h="75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Schneider Electric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Head - Business Development – Asia Pacific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Extensive engagement in Asia Pacific, connect with global stake holders, worked in Industry and PA with Direct + Indirect GTM. Consistent performer and always met targets.</a:t>
                      </a:r>
                    </a:p>
                    <a:p>
                      <a:pPr algn="l" rtl="0" fontAlgn="base"/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34783"/>
                  </a:ext>
                </a:extLst>
              </a:tr>
              <a:tr h="75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Tyco (Pentair)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Senior Leadership position of 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Country Sales Head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India. Strengthening market presence, gaining healthy market share by effective team leading. Experienced Channel management.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89599"/>
                  </a:ext>
                </a:extLst>
              </a:tr>
              <a:tr h="75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General Electric (GE)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Strategic Key Accounts manager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for large / target accounts in O&amp;G and Power segments; included EPC and End-users. Prescription work helps high margin and single source order was key learning along with true matrix Organization.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60059"/>
                  </a:ext>
                </a:extLst>
              </a:tr>
              <a:tr h="75021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Yokogawa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Worked in Middle East &amp; India region; for major projects across industry verticals. Active winning participation in Mega pursuits and solution sales. Experienced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Team Leader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 attained steady career growth.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63884"/>
                  </a:ext>
                </a:extLst>
              </a:tr>
              <a:tr h="5787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Larsen &amp; Toubro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Projects Executive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worked in task-force that was engaged from concept-to-commissioning, executed 3 Power projects including extensive projects lifecycle experience.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8988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3843DD7E-220A-4967-96CD-C750F3FA3414}"/>
              </a:ext>
            </a:extLst>
          </p:cNvPr>
          <p:cNvSpPr/>
          <p:nvPr/>
        </p:nvSpPr>
        <p:spPr>
          <a:xfrm>
            <a:off x="277463" y="2706363"/>
            <a:ext cx="5503320" cy="18741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4571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Career journey ..  Thanks to great seniors and always supportive colleagues ..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DF88D-4CC7-4F9B-AF01-EF3DFDD5E4F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207" y="337215"/>
            <a:ext cx="1593815" cy="2125732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E8CAE468-1743-4B66-A0D9-6DCBB9ED0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023105"/>
              </p:ext>
            </p:extLst>
          </p:nvPr>
        </p:nvGraphicFramePr>
        <p:xfrm>
          <a:off x="5958565" y="457029"/>
          <a:ext cx="6074939" cy="2262583"/>
        </p:xfrm>
        <a:graphic>
          <a:graphicData uri="http://schemas.openxmlformats.org/drawingml/2006/table">
            <a:tbl>
              <a:tblPr firstRow="1" bandRow="1"/>
              <a:tblGrid>
                <a:gridCol w="1438116">
                  <a:extLst>
                    <a:ext uri="{9D8B030D-6E8A-4147-A177-3AD203B41FA5}">
                      <a16:colId xmlns:a16="http://schemas.microsoft.com/office/drawing/2014/main" val="3147136065"/>
                    </a:ext>
                  </a:extLst>
                </a:gridCol>
                <a:gridCol w="4636823">
                  <a:extLst>
                    <a:ext uri="{9D8B030D-6E8A-4147-A177-3AD203B41FA5}">
                      <a16:colId xmlns:a16="http://schemas.microsoft.com/office/drawing/2014/main" val="1056186238"/>
                    </a:ext>
                  </a:extLst>
                </a:gridCol>
              </a:tblGrid>
              <a:tr h="69942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Functional Exposure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Projects, Sales, Marketing and Business Development.</a:t>
                      </a:r>
                    </a:p>
                    <a:p>
                      <a:pPr algn="l" rtl="0" fontAlgn="base"/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Collaboration stake holders like proposal / estimation, solution architects, centre of excellence, R&amp;D, delivery, SCM, finance and legal teams to enable sales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34783"/>
                  </a:ext>
                </a:extLst>
              </a:tr>
              <a:tr h="6030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 Exposure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Indian, Japanese, American, Belgian and French global giants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Adaptability, Navigation through differences, Simple to a complex matrix organization – with direct / indirect team management role(s)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89599"/>
                  </a:ext>
                </a:extLst>
              </a:tr>
              <a:tr h="6421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Global Exposure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endParaRPr lang="en-US" sz="1000" b="1" i="0" u="none" strike="noStrike" kern="1200" baseline="0" dirty="0">
                        <a:solidFill>
                          <a:schemeClr val="dk1"/>
                        </a:solidFill>
                        <a:latin typeface="Arial"/>
                        <a:ea typeface="+mn-ea"/>
                        <a:cs typeface="+mn-cs"/>
                      </a:endParaRPr>
                    </a:p>
                    <a:p>
                      <a:r>
                        <a:rPr lang="en-US" sz="1000" b="1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Over 130 international travels, multiple visits to countries like:</a:t>
                      </a:r>
                    </a:p>
                    <a:p>
                      <a:r>
                        <a:rPr lang="en-US" sz="1000" b="0" i="0" u="none" strike="noStrike" kern="1200" baseline="0" dirty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+mn-cs"/>
                        </a:rPr>
                        <a:t>USA , Japan , UK, China , Netherlands, Germany, France, Belgium, S. Korea, Singapore, Australia, Thailand, Taiwan, Egypt , Iran , Switzerland, Saudi Arabia , UAE, Oman, Qatar, Bahrain, Philippines, Turkey, Bangladesh, Malaysia, Laos, Indonesia .. Enhanced solution sales, mega pursuits, MAC kind of exposures. 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60059"/>
                  </a:ext>
                </a:extLst>
              </a:tr>
            </a:tbl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id="{63EEB1DC-1B0D-4E1B-B2BB-064901553AE6}"/>
              </a:ext>
            </a:extLst>
          </p:cNvPr>
          <p:cNvSpPr/>
          <p:nvPr/>
        </p:nvSpPr>
        <p:spPr>
          <a:xfrm>
            <a:off x="5961982" y="269613"/>
            <a:ext cx="6071522" cy="18741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4571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3D exposure that helped enriching professional experiences .. 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72B5E1C7-F647-4AF8-8497-5D106F0F8D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846491"/>
              </p:ext>
            </p:extLst>
          </p:nvPr>
        </p:nvGraphicFramePr>
        <p:xfrm>
          <a:off x="5967802" y="2893780"/>
          <a:ext cx="6065701" cy="3789482"/>
        </p:xfrm>
        <a:graphic>
          <a:graphicData uri="http://schemas.openxmlformats.org/drawingml/2006/table">
            <a:tbl>
              <a:tblPr firstRow="1" bandRow="1"/>
              <a:tblGrid>
                <a:gridCol w="1464611">
                  <a:extLst>
                    <a:ext uri="{9D8B030D-6E8A-4147-A177-3AD203B41FA5}">
                      <a16:colId xmlns:a16="http://schemas.microsoft.com/office/drawing/2014/main" val="3147136065"/>
                    </a:ext>
                  </a:extLst>
                </a:gridCol>
                <a:gridCol w="4601090">
                  <a:extLst>
                    <a:ext uri="{9D8B030D-6E8A-4147-A177-3AD203B41FA5}">
                      <a16:colId xmlns:a16="http://schemas.microsoft.com/office/drawing/2014/main" val="1056186238"/>
                    </a:ext>
                  </a:extLst>
                </a:gridCol>
              </a:tblGrid>
              <a:tr h="7602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Values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Customer First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never lose customer focus</a:t>
                      </a:r>
                    </a:p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Dare to Disrupt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challenge the status quo</a:t>
                      </a:r>
                    </a:p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Embrace Different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remain open to new ideas &amp; trying them</a:t>
                      </a:r>
                    </a:p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Act Like Owners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own up</a:t>
                      </a:r>
                    </a:p>
                    <a:p>
                      <a:pPr algn="l" rtl="0" fontAlgn="base"/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Learn Everyday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remain a student for life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5134783"/>
                  </a:ext>
                </a:extLst>
              </a:tr>
              <a:tr h="706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Stronger Together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as </a:t>
                      </a:r>
                      <a:r>
                        <a:rPr lang="en-US" sz="10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@ne Team </a:t>
                      </a:r>
                      <a:r>
                        <a:rPr lang="en-US" sz="10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It’s a Team that succeeds, or learns (Never fails)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Collaborate .. 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‘Everyone is Sales’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irrespective of their dept / function.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Broadcast wins and Celebrate Success – 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‘success breeds success’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Lost Order Analysis – but </a:t>
                      </a:r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 pointing fingers </a:t>
                      </a:r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within or outside of sales teams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489599"/>
                  </a:ext>
                </a:extLst>
              </a:tr>
              <a:tr h="7061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IN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Focused Approach</a:t>
                      </a:r>
                      <a:endParaRPr lang="en-US" sz="1000" b="1" kern="1200" dirty="0">
                        <a:solidFill>
                          <a:srgbClr val="0070C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Effectively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Qualify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opportunity Pipeline - do NOT run like ‘headless chicken’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Protect the Core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and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Expand the Base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do NOT lose installed base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Major Accounts / Channels 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special attention, increase pocket share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Win More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Competitive Orders with Profitability and Client Satisfaction</a:t>
                      </a: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160059"/>
                  </a:ext>
                </a:extLst>
              </a:tr>
              <a:tr h="7617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Compliance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Zero Tolerance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process, corporate, Govt., statutory – Must adhere all.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Sales Pipeline – Steady generation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4:3:2:1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4x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pipeline to Target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CRM tool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only place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where prospects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exist for Mgmt.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Suggestions welcome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make our process(es) as Sales Enabling ones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863884"/>
                  </a:ext>
                </a:extLst>
              </a:tr>
              <a:tr h="7602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l" defTabSz="1218271" rtl="0" eaLnBrk="1" latinLnBrk="0" hangingPunct="1"/>
                      <a:r>
                        <a:rPr lang="en-US" sz="1000" b="1" kern="1200" dirty="0">
                          <a:solidFill>
                            <a:srgbClr val="0070C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 Life Balance</a:t>
                      </a:r>
                    </a:p>
                  </a:txBody>
                  <a:tcPr marL="45720" marR="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0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care of yourself + your loved ones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; especially in this pandemic 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 expect, entire </a:t>
                      </a: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team works sincerely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but NOT seriously (enjoy your work)</a:t>
                      </a: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000" b="1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# Lets Grow </a:t>
                      </a:r>
                      <a:r>
                        <a:rPr lang="en-IN" sz="1000" b="0" i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– at Professional and Personal levels</a:t>
                      </a:r>
                      <a:endParaRPr lang="en-IN" sz="1000" b="1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121827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22860" marB="2286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58988"/>
                  </a:ext>
                </a:extLst>
              </a:tr>
            </a:tbl>
          </a:graphicData>
        </a:graphic>
      </p:graphicFrame>
      <p:sp>
        <p:nvSpPr>
          <p:cNvPr id="16" name="Rectangle 15">
            <a:extLst>
              <a:ext uri="{FF2B5EF4-FFF2-40B4-BE49-F238E27FC236}">
                <a16:creationId xmlns:a16="http://schemas.microsoft.com/office/drawing/2014/main" id="{1AB5C040-86A4-4A25-89A1-415E684689A6}"/>
              </a:ext>
            </a:extLst>
          </p:cNvPr>
          <p:cNvSpPr/>
          <p:nvPr/>
        </p:nvSpPr>
        <p:spPr>
          <a:xfrm>
            <a:off x="5971221" y="2706363"/>
            <a:ext cx="6061936" cy="187416"/>
          </a:xfrm>
          <a:prstGeom prst="rect">
            <a:avLst/>
          </a:prstGeom>
          <a:solidFill>
            <a:srgbClr val="0070C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45719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My bag-pack that I bring along .. </a:t>
            </a:r>
            <a:endParaRPr kumimoji="0" 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11" grpId="0" animBg="1"/>
      <p:bldP spid="1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</TotalTime>
  <Words>681</Words>
  <Application>Microsoft Office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Bhavesh Mehta / OEP-IN</cp:lastModifiedBy>
  <cp:revision>23</cp:revision>
  <dcterms:created xsi:type="dcterms:W3CDTF">2021-05-27T12:11:04Z</dcterms:created>
  <dcterms:modified xsi:type="dcterms:W3CDTF">2021-10-18T18:48:46Z</dcterms:modified>
</cp:coreProperties>
</file>